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88163" cy="100203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RSU" panose="02000506040000020003" pitchFamily="2" charset="-34"/>
      <p:regular r:id="rId8"/>
      <p:bold r:id="rId9"/>
    </p:embeddedFont>
    <p:embeddedFont>
      <p:font typeface="TH SarabunPSK" panose="020B0500040200020003" pitchFamily="34" charset="-34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8" roundtripDataSignature="AMtx7miJ79bY5i3bB6n7EDN4iTuw8Y3O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1CF"/>
    <a:srgbClr val="292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2602" y="4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font" Target="fonts/font2.fntdata"/><Relationship Id="rId28" Type="http://customschemas.google.com/relationships/presentationmetadata" Target="metadata"/><Relationship Id="rId10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8250" y="751500"/>
            <a:ext cx="4592325" cy="37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สไลด์ชื่อเรื่อง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ส่วนหัวของส่วน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นื้อหา 2 ส่วน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การเปรียบเทียบ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ว่างเปล่า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นื้อหาพร้อมคำอธิบายภาพ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รูปภาพพร้อมคำอธิบายภาพ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ชื่อเรื่องและข้อความแนวตั้ง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ข้อความและชื่อเรื่องแนวตั้ง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bstract Orange and Yellow Background Motion / Animation - YouTube">
            <a:extLst>
              <a:ext uri="{FF2B5EF4-FFF2-40B4-BE49-F238E27FC236}">
                <a16:creationId xmlns:a16="http://schemas.microsoft.com/office/drawing/2014/main" id="{9A05FEC6-DCCA-4B2D-ABBB-53850C041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24000" y="152400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: มุมมน 4">
            <a:extLst>
              <a:ext uri="{FF2B5EF4-FFF2-40B4-BE49-F238E27FC236}">
                <a16:creationId xmlns:a16="http://schemas.microsoft.com/office/drawing/2014/main" id="{A8951A23-CAF6-4424-A440-612E80BF9D53}"/>
              </a:ext>
            </a:extLst>
          </p:cNvPr>
          <p:cNvSpPr/>
          <p:nvPr/>
        </p:nvSpPr>
        <p:spPr>
          <a:xfrm>
            <a:off x="254000" y="2019300"/>
            <a:ext cx="6324600" cy="6819900"/>
          </a:xfrm>
          <a:prstGeom prst="roundRect">
            <a:avLst>
              <a:gd name="adj" fmla="val 65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4ED9D15F-DD4A-4CCE-9998-40844A7FBE9D}"/>
              </a:ext>
            </a:extLst>
          </p:cNvPr>
          <p:cNvSpPr/>
          <p:nvPr/>
        </p:nvSpPr>
        <p:spPr>
          <a:xfrm>
            <a:off x="254000" y="9004300"/>
            <a:ext cx="2112682" cy="774700"/>
          </a:xfrm>
          <a:prstGeom prst="roundRect">
            <a:avLst>
              <a:gd name="adj" fmla="val 274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th-TH" sz="1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ลงชื่อ .................................... ผู้รายงาน </a:t>
            </a:r>
            <a:b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(.....................................................)</a:t>
            </a:r>
            <a:b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 ............................................</a:t>
            </a:r>
          </a:p>
        </p:txBody>
      </p:sp>
      <p:pic>
        <p:nvPicPr>
          <p:cNvPr id="1026" name="Picture 2" descr="DLTV มูลนิธิการศึกษาทางไกลผ่านดาวเทียม">
            <a:extLst>
              <a:ext uri="{FF2B5EF4-FFF2-40B4-BE49-F238E27FC236}">
                <a16:creationId xmlns:a16="http://schemas.microsoft.com/office/drawing/2014/main" id="{F54299A9-6430-4BEC-90E8-E3D812509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72440"/>
            <a:ext cx="1612900" cy="146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BBDB85DC-F14E-48DE-880B-6B65CF3A410B}"/>
              </a:ext>
            </a:extLst>
          </p:cNvPr>
          <p:cNvSpPr/>
          <p:nvPr/>
        </p:nvSpPr>
        <p:spPr>
          <a:xfrm>
            <a:off x="2159000" y="248515"/>
            <a:ext cx="4419600" cy="983908"/>
          </a:xfrm>
          <a:prstGeom prst="roundRect">
            <a:avLst>
              <a:gd name="adj" fmla="val 3523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รายงานการจัดกิจกรรมการเรียนการสอน</a:t>
            </a:r>
            <a:br>
              <a:rPr lang="th-TH" sz="2200" b="1" dirty="0">
                <a:solidFill>
                  <a:schemeClr val="tx1"/>
                </a:solidFill>
                <a:latin typeface="RSU" panose="02000506040000020003" pitchFamily="2" charset="-34"/>
                <a:cs typeface="RSU" panose="02000506040000020003" pitchFamily="2" charset="-34"/>
              </a:rPr>
            </a:br>
            <a:r>
              <a:rPr lang="th-TH" sz="2200" b="1" dirty="0">
                <a:solidFill>
                  <a:schemeClr val="tx1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ด้วยระบบทางไกล (</a:t>
            </a:r>
            <a:r>
              <a:rPr lang="en-US" sz="2200" b="1" dirty="0">
                <a:solidFill>
                  <a:schemeClr val="tx1"/>
                </a:solidFill>
                <a:latin typeface="RSU" panose="02000506040000020003" pitchFamily="2" charset="-34"/>
                <a:cs typeface="RSU" panose="02000506040000020003" pitchFamily="2" charset="-34"/>
              </a:rPr>
              <a:t>DLTV</a:t>
            </a:r>
            <a:r>
              <a:rPr lang="th-TH" sz="2200" b="1" dirty="0">
                <a:solidFill>
                  <a:schemeClr val="tx1"/>
                </a:solidFill>
                <a:latin typeface="RSU" panose="02000506040000020003" pitchFamily="2" charset="-34"/>
                <a:cs typeface="RSU" panose="02000506040000020003" pitchFamily="2" charset="-34"/>
              </a:rPr>
              <a:t>)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F8B9C25-0CFF-4407-9815-EE3B9562BEAB}"/>
              </a:ext>
            </a:extLst>
          </p:cNvPr>
          <p:cNvSpPr txBox="1"/>
          <p:nvPr/>
        </p:nvSpPr>
        <p:spPr>
          <a:xfrm>
            <a:off x="2159000" y="1301693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ในสถานการณ์แพร่ระบาดของไวรัส </a:t>
            </a:r>
            <a:r>
              <a:rPr lang="en-US" sz="20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Covid-19</a:t>
            </a:r>
            <a:br>
              <a:rPr lang="en-US" sz="20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</a:br>
            <a:r>
              <a:rPr lang="th-TH" sz="16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ระหว่างวันที่ 18 พฤษภาคม – 30 มิถุนายน 2563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EC724138-A7EF-4E2D-A6AC-C48A99B9AB2F}"/>
              </a:ext>
            </a:extLst>
          </p:cNvPr>
          <p:cNvSpPr/>
          <p:nvPr/>
        </p:nvSpPr>
        <p:spPr>
          <a:xfrm>
            <a:off x="490220" y="2628370"/>
            <a:ext cx="2578100" cy="322733"/>
          </a:xfrm>
          <a:prstGeom prst="roundRect">
            <a:avLst>
              <a:gd name="adj" fmla="val 3523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tx1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วันที่ 18 – 22 พฤษภาคม 2563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D8DB7C4C-026A-4B7D-835D-BBC0E5FAA863}"/>
              </a:ext>
            </a:extLst>
          </p:cNvPr>
          <p:cNvSpPr txBox="1"/>
          <p:nvPr/>
        </p:nvSpPr>
        <p:spPr>
          <a:xfrm>
            <a:off x="490220" y="2169096"/>
            <a:ext cx="16383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>
                <a:latin typeface="RSU" panose="02000506040000020003" pitchFamily="2" charset="-34"/>
                <a:cs typeface="RSU" panose="02000506040000020003" pitchFamily="2" charset="-34"/>
              </a:rPr>
              <a:t>สัปดาห์ที่ 1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012954B5-2397-45DB-8848-9B9BB41987A9}"/>
              </a:ext>
            </a:extLst>
          </p:cNvPr>
          <p:cNvSpPr txBox="1"/>
          <p:nvPr/>
        </p:nvSpPr>
        <p:spPr>
          <a:xfrm>
            <a:off x="2366682" y="9000565"/>
            <a:ext cx="449131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1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โรงเรียน.......................</a:t>
            </a:r>
            <a:br>
              <a:rPr lang="th-TH" sz="21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</a:br>
            <a:r>
              <a:rPr lang="th-TH" sz="13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สำนักงานเขตพื้นที่การศึกษาประถมศึกษา.......................</a:t>
            </a:r>
            <a:br>
              <a:rPr lang="th-TH" sz="13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</a:br>
            <a:r>
              <a:rPr lang="th-TH" sz="13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สำนักงานคณะกรรมการการศึกษาขั้นพื้นฐาน  กระทรวงศึกษาธิการ</a:t>
            </a:r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C1365616-5A1B-4C79-8CD4-52BA3F0B0C7A}"/>
              </a:ext>
            </a:extLst>
          </p:cNvPr>
          <p:cNvGrpSpPr/>
          <p:nvPr/>
        </p:nvGrpSpPr>
        <p:grpSpPr>
          <a:xfrm>
            <a:off x="529327" y="5534417"/>
            <a:ext cx="2777973" cy="3078865"/>
            <a:chOff x="651027" y="5538199"/>
            <a:chExt cx="2777973" cy="3078865"/>
          </a:xfrm>
        </p:grpSpPr>
        <p:grpSp>
          <p:nvGrpSpPr>
            <p:cNvPr id="29" name="Google Shape;164;g875c76d9b7_11_0">
              <a:extLst>
                <a:ext uri="{FF2B5EF4-FFF2-40B4-BE49-F238E27FC236}">
                  <a16:creationId xmlns:a16="http://schemas.microsoft.com/office/drawing/2014/main" id="{4BF5BA90-6095-4196-92F4-F8E41ED6A157}"/>
                </a:ext>
              </a:extLst>
            </p:cNvPr>
            <p:cNvGrpSpPr/>
            <p:nvPr/>
          </p:nvGrpSpPr>
          <p:grpSpPr>
            <a:xfrm>
              <a:off x="651027" y="5538199"/>
              <a:ext cx="2777973" cy="3078865"/>
              <a:chOff x="2252546" y="2895158"/>
              <a:chExt cx="1948630" cy="3231300"/>
            </a:xfrm>
          </p:grpSpPr>
          <p:sp>
            <p:nvSpPr>
              <p:cNvPr id="30" name="Google Shape;165;g875c76d9b7_11_0">
                <a:extLst>
                  <a:ext uri="{FF2B5EF4-FFF2-40B4-BE49-F238E27FC236}">
                    <a16:creationId xmlns:a16="http://schemas.microsoft.com/office/drawing/2014/main" id="{466D281C-0972-4C66-9FB9-AA750AFD13A3}"/>
                  </a:ext>
                </a:extLst>
              </p:cNvPr>
              <p:cNvSpPr/>
              <p:nvPr/>
            </p:nvSpPr>
            <p:spPr>
              <a:xfrm>
                <a:off x="2252546" y="2895158"/>
                <a:ext cx="1948500" cy="3231300"/>
              </a:xfrm>
              <a:prstGeom prst="roundRect">
                <a:avLst>
                  <a:gd name="adj" fmla="val 10083"/>
                </a:avLst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33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66;g875c76d9b7_11_0">
                <a:extLst>
                  <a:ext uri="{FF2B5EF4-FFF2-40B4-BE49-F238E27FC236}">
                    <a16:creationId xmlns:a16="http://schemas.microsoft.com/office/drawing/2014/main" id="{E2DE3369-349A-4DAC-952E-33D3E446716B}"/>
                  </a:ext>
                </a:extLst>
              </p:cNvPr>
              <p:cNvSpPr/>
              <p:nvPr/>
            </p:nvSpPr>
            <p:spPr>
              <a:xfrm>
                <a:off x="2252546" y="2895158"/>
                <a:ext cx="1948630" cy="480798"/>
              </a:xfrm>
              <a:custGeom>
                <a:avLst/>
                <a:gdLst/>
                <a:ahLst/>
                <a:cxnLst/>
                <a:rect l="l" t="t" r="r" b="b"/>
                <a:pathLst>
                  <a:path w="1948630" h="439137" extrusionOk="0">
                    <a:moveTo>
                      <a:pt x="140768" y="0"/>
                    </a:moveTo>
                    <a:lnTo>
                      <a:pt x="1807862" y="0"/>
                    </a:lnTo>
                    <a:cubicBezTo>
                      <a:pt x="1885606" y="0"/>
                      <a:pt x="1948630" y="63024"/>
                      <a:pt x="1948630" y="140768"/>
                    </a:cubicBezTo>
                    <a:lnTo>
                      <a:pt x="1948630" y="439137"/>
                    </a:lnTo>
                    <a:lnTo>
                      <a:pt x="0" y="439137"/>
                    </a:lnTo>
                    <a:lnTo>
                      <a:pt x="0" y="140768"/>
                    </a:lnTo>
                    <a:cubicBezTo>
                      <a:pt x="0" y="63024"/>
                      <a:pt x="63024" y="0"/>
                      <a:pt x="140768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th-TH" sz="1630" b="1" dirty="0">
                    <a:solidFill>
                      <a:schemeClr val="dk1"/>
                    </a:solidFill>
                    <a:latin typeface="RSU" panose="02000506040000020003" pitchFamily="2" charset="-34"/>
                    <a:ea typeface="Angsana New"/>
                    <a:cs typeface="RSU" panose="02000506040000020003" pitchFamily="2" charset="-34"/>
                    <a:sym typeface="Angsana New"/>
                  </a:rPr>
                  <a:t>ความพร้อมของนักเรียน</a:t>
                </a:r>
              </a:p>
            </p:txBody>
          </p:sp>
        </p:grpSp>
        <p:sp>
          <p:nvSpPr>
            <p:cNvPr id="32" name="Google Shape;178;g875c76d9b7_11_0">
              <a:extLst>
                <a:ext uri="{FF2B5EF4-FFF2-40B4-BE49-F238E27FC236}">
                  <a16:creationId xmlns:a16="http://schemas.microsoft.com/office/drawing/2014/main" id="{975EF9D6-3B1E-448D-8D24-088F749AE3EA}"/>
                </a:ext>
              </a:extLst>
            </p:cNvPr>
            <p:cNvSpPr txBox="1"/>
            <p:nvPr/>
          </p:nvSpPr>
          <p:spPr>
            <a:xfrm>
              <a:off x="1379100" y="6132070"/>
              <a:ext cx="1846700" cy="650700"/>
            </a:xfrm>
            <a:prstGeom prst="rect">
              <a:avLst/>
            </a:prstGeom>
            <a:noFill/>
            <a:ln w="12700" cap="flat" cmpd="sng">
              <a:solidFill>
                <a:srgbClr val="FF21C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500" b="1" i="0" u="none" strike="noStrike" cap="none" dirty="0"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เรียนผ่าน</a:t>
              </a:r>
              <a:r>
                <a:rPr lang="en-US" sz="1500" b="1" i="0" u="none" strike="noStrike" cap="none" dirty="0"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 DLTV</a:t>
              </a:r>
              <a:r>
                <a:rPr lang="th-TH" sz="1500" b="1" dirty="0"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</a:rPr>
                <a:t> </a:t>
              </a:r>
              <a:r>
                <a:rPr lang="th-TH" sz="1500" b="1" dirty="0"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..... </a:t>
              </a:r>
              <a:r>
                <a:rPr lang="th-TH" sz="1500" b="1" i="0" u="none" strike="noStrike" cap="none" dirty="0"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คน</a:t>
              </a:r>
              <a:endParaRPr sz="1500" b="1" i="0" u="none" strike="noStrike" cap="none" dirty="0"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endParaRPr>
            </a:p>
          </p:txBody>
        </p:sp>
        <p:sp>
          <p:nvSpPr>
            <p:cNvPr id="33" name="Google Shape;179;g875c76d9b7_11_0">
              <a:extLst>
                <a:ext uri="{FF2B5EF4-FFF2-40B4-BE49-F238E27FC236}">
                  <a16:creationId xmlns:a16="http://schemas.microsoft.com/office/drawing/2014/main" id="{0B0ED7C1-9A84-4A15-8A57-C9AE41E6F255}"/>
                </a:ext>
              </a:extLst>
            </p:cNvPr>
            <p:cNvSpPr txBox="1"/>
            <p:nvPr/>
          </p:nvSpPr>
          <p:spPr>
            <a:xfrm>
              <a:off x="1379099" y="6968336"/>
              <a:ext cx="1846699" cy="650700"/>
            </a:xfrm>
            <a:prstGeom prst="rect">
              <a:avLst/>
            </a:prstGeom>
            <a:noFill/>
            <a:ln w="127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500" b="1" i="0" u="none" strike="noStrike" cap="none" dirty="0"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เรียนผ่าน</a:t>
              </a:r>
              <a:r>
                <a:rPr lang="th-TH" sz="1500" b="1" dirty="0"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ระบบ</a:t>
              </a:r>
              <a:r>
                <a:rPr lang="en-US" sz="1500" b="1" i="0" u="none" strike="noStrike" cap="none" dirty="0"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 Online</a:t>
              </a:r>
              <a:r>
                <a:rPr lang="th-TH" sz="1500" b="1" dirty="0">
                  <a:latin typeface="TH SarabunPSK" panose="020B0500040200020003" pitchFamily="34" charset="-34"/>
                  <a:cs typeface="TH SarabunPSK" panose="020B0500040200020003" pitchFamily="34" charset="-34"/>
                  <a:sym typeface="Angsana New"/>
                </a:rPr>
                <a:t> .....</a:t>
              </a:r>
              <a:r>
                <a:rPr lang="th-TH" sz="1500" b="1" i="0" u="none" strike="noStrike" cap="none" dirty="0"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 คน</a:t>
              </a:r>
            </a:p>
          </p:txBody>
        </p:sp>
        <p:sp>
          <p:nvSpPr>
            <p:cNvPr id="34" name="Google Shape;180;g875c76d9b7_11_0">
              <a:extLst>
                <a:ext uri="{FF2B5EF4-FFF2-40B4-BE49-F238E27FC236}">
                  <a16:creationId xmlns:a16="http://schemas.microsoft.com/office/drawing/2014/main" id="{FCEAB161-21DD-4D37-99C2-7868DFC2856F}"/>
                </a:ext>
              </a:extLst>
            </p:cNvPr>
            <p:cNvSpPr txBox="1"/>
            <p:nvPr/>
          </p:nvSpPr>
          <p:spPr>
            <a:xfrm>
              <a:off x="1375156" y="7787618"/>
              <a:ext cx="1846698" cy="650700"/>
            </a:xfrm>
            <a:prstGeom prst="rect">
              <a:avLst/>
            </a:prstGeom>
            <a:noFill/>
            <a:ln w="127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500" b="1" dirty="0"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ไม่สามารถเรียนได้ ......</a:t>
              </a:r>
              <a:r>
                <a:rPr lang="th-TH" sz="1500" b="1" i="0" u="none" strike="noStrike" cap="none" dirty="0"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 คน</a:t>
              </a:r>
              <a:endParaRPr sz="1500" b="1" i="0" u="none" strike="noStrike" cap="none" dirty="0"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endParaRPr>
            </a:p>
          </p:txBody>
        </p:sp>
        <p:pic>
          <p:nvPicPr>
            <p:cNvPr id="35" name="Google Shape;183;g875c76d9b7_11_0">
              <a:extLst>
                <a:ext uri="{FF2B5EF4-FFF2-40B4-BE49-F238E27FC236}">
                  <a16:creationId xmlns:a16="http://schemas.microsoft.com/office/drawing/2014/main" id="{A06098B3-7B2C-4659-A458-620F729BF90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56277" y="6112920"/>
              <a:ext cx="684432" cy="6533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184;g875c76d9b7_11_0">
              <a:extLst>
                <a:ext uri="{FF2B5EF4-FFF2-40B4-BE49-F238E27FC236}">
                  <a16:creationId xmlns:a16="http://schemas.microsoft.com/office/drawing/2014/main" id="{8F0DBD67-3A3D-41FA-A801-36BA383C21C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31333" t="4643" r="30787" b="11074"/>
            <a:stretch/>
          </p:blipFill>
          <p:spPr>
            <a:xfrm>
              <a:off x="728887" y="6968336"/>
              <a:ext cx="572353" cy="6533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6" descr="man gesturing no(ye) | emojidex - custom emoji service and apps">
              <a:extLst>
                <a:ext uri="{FF2B5EF4-FFF2-40B4-BE49-F238E27FC236}">
                  <a16:creationId xmlns:a16="http://schemas.microsoft.com/office/drawing/2014/main" id="{27278FC8-0EB3-4B88-9AD8-2E2B65E90C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267" y="7822369"/>
              <a:ext cx="583649" cy="583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oogle Shape;170;g875c76d9b7_11_0">
            <a:extLst>
              <a:ext uri="{FF2B5EF4-FFF2-40B4-BE49-F238E27FC236}">
                <a16:creationId xmlns:a16="http://schemas.microsoft.com/office/drawing/2014/main" id="{711F5EAF-326F-4298-9013-F2F14083E7E3}"/>
              </a:ext>
            </a:extLst>
          </p:cNvPr>
          <p:cNvGrpSpPr/>
          <p:nvPr/>
        </p:nvGrpSpPr>
        <p:grpSpPr>
          <a:xfrm>
            <a:off x="3575007" y="5538199"/>
            <a:ext cx="2777973" cy="3078865"/>
            <a:chOff x="2252546" y="2895157"/>
            <a:chExt cx="2036318" cy="2772868"/>
          </a:xfrm>
        </p:grpSpPr>
        <p:sp>
          <p:nvSpPr>
            <p:cNvPr id="39" name="Google Shape;171;g875c76d9b7_11_0">
              <a:extLst>
                <a:ext uri="{FF2B5EF4-FFF2-40B4-BE49-F238E27FC236}">
                  <a16:creationId xmlns:a16="http://schemas.microsoft.com/office/drawing/2014/main" id="{99E08F09-ACF2-44C3-8150-DF771F3B7A71}"/>
                </a:ext>
              </a:extLst>
            </p:cNvPr>
            <p:cNvSpPr/>
            <p:nvPr/>
          </p:nvSpPr>
          <p:spPr>
            <a:xfrm>
              <a:off x="2252546" y="2895157"/>
              <a:ext cx="2036318" cy="2772868"/>
            </a:xfrm>
            <a:prstGeom prst="roundRect">
              <a:avLst>
                <a:gd name="adj" fmla="val 8987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endParaRPr lang="th-TH" sz="2600" dirty="0">
                <a:solidFill>
                  <a:schemeClr val="tx1"/>
                </a:solidFill>
                <a:latin typeface="Calibri"/>
                <a:ea typeface="Calibri"/>
                <a:cs typeface="TH SarabunPSK" panose="020B0500040200020003" pitchFamily="34" charset="-34"/>
                <a:sym typeface="Calibri"/>
              </a:endParaRPr>
            </a:p>
            <a:p>
              <a:pPr lvl="0"/>
              <a:r>
                <a:rPr lang="th-TH" sz="1350" dirty="0">
                  <a:latin typeface="TH SarabunPSK"/>
                  <a:ea typeface="TH SarabunPSK"/>
                  <a:cs typeface="TH SarabunPSK"/>
                  <a:sym typeface="TH SarabunPSK"/>
                </a:rPr>
                <a:t>1. ขาดกล่องรับสัญญาณดิจิตอล </a:t>
              </a:r>
              <a:br>
                <a:rPr lang="th-TH" sz="1350" dirty="0">
                  <a:latin typeface="TH SarabunPSK"/>
                  <a:ea typeface="TH SarabunPSK"/>
                  <a:cs typeface="TH SarabunPSK"/>
                  <a:sym typeface="TH SarabunPSK"/>
                </a:rPr>
              </a:br>
              <a:r>
                <a:rPr lang="th-TH" sz="1350" dirty="0">
                  <a:latin typeface="TH SarabunPSK"/>
                  <a:ea typeface="TH SarabunPSK"/>
                  <a:cs typeface="TH SarabunPSK"/>
                  <a:sym typeface="TH SarabunPSK"/>
                </a:rPr>
                <a:t>หาช่องสัญญาณทีวีไม่พบ</a:t>
              </a:r>
            </a:p>
            <a:p>
              <a:pPr lvl="0"/>
              <a:r>
                <a:rPr lang="th-TH" sz="1350" dirty="0">
                  <a:latin typeface="TH SarabunPSK"/>
                  <a:ea typeface="TH SarabunPSK"/>
                  <a:cs typeface="TH SarabunPSK"/>
                  <a:sym typeface="TH SarabunPSK"/>
                </a:rPr>
                <a:t>2. ผู้ปกครองต้องออกไปทำงานนอกบ้าน / อาศัยอยู่กับผู้ปกครองที่เป็นผู้สูงอายุ ไม่มีคนคอยกำกับ ดูแล และให้ความช่วยเหลือนักเรียนในการเรียนรู้ </a:t>
              </a:r>
              <a:br>
                <a:rPr lang="th-TH" sz="1350" dirty="0">
                  <a:latin typeface="TH SarabunPSK"/>
                  <a:ea typeface="TH SarabunPSK"/>
                  <a:cs typeface="TH SarabunPSK"/>
                  <a:sym typeface="TH SarabunPSK"/>
                </a:rPr>
              </a:br>
              <a:r>
                <a:rPr lang="th-TH" sz="1350" dirty="0">
                  <a:latin typeface="TH SarabunPSK"/>
                  <a:ea typeface="TH SarabunPSK"/>
                  <a:cs typeface="TH SarabunPSK"/>
                  <a:sym typeface="TH SarabunPSK"/>
                </a:rPr>
                <a:t>3. ความสนใจของนักเรียนน้อย เมื่อเทียบกับการเรียนแบบปกติ</a:t>
              </a:r>
            </a:p>
            <a:p>
              <a:pPr lvl="0" algn="ctr"/>
              <a:r>
                <a:rPr lang="th-TH" sz="1350" b="1" u="sng" dirty="0">
                  <a:latin typeface="TH SarabunPSK"/>
                  <a:ea typeface="TH SarabunPSK"/>
                  <a:cs typeface="TH SarabunPSK"/>
                  <a:sym typeface="TH SarabunPSK"/>
                </a:rPr>
                <a:t>แนวทางการปัญหา</a:t>
              </a:r>
            </a:p>
            <a:p>
              <a:pPr lvl="0"/>
              <a:r>
                <a:rPr lang="th-TH" sz="1350" dirty="0">
                  <a:latin typeface="TH SarabunPSK"/>
                  <a:ea typeface="TH SarabunPSK"/>
                  <a:cs typeface="TH SarabunPSK"/>
                  <a:sym typeface="TH SarabunPSK"/>
                </a:rPr>
                <a:t>1. พิมพ์เอกสารประกอบการเรียน แจกให้นักเรียน สำหรับนักเรียนที่เรียนผ่านทีวีไม่ได้</a:t>
              </a:r>
            </a:p>
            <a:p>
              <a:pPr lvl="0"/>
              <a:r>
                <a:rPr lang="th-TH" sz="1350" dirty="0">
                  <a:latin typeface="TH SarabunPSK"/>
                  <a:ea typeface="TH SarabunPSK"/>
                  <a:cs typeface="TH SarabunPSK"/>
                  <a:sym typeface="TH SarabunPSK"/>
                </a:rPr>
                <a:t>2. ติดต่อนักเรียนผ่าน </a:t>
              </a:r>
              <a:r>
                <a:rPr lang="en-US" sz="1350" dirty="0">
                  <a:latin typeface="TH SarabunPSK"/>
                  <a:ea typeface="TH SarabunPSK"/>
                  <a:cs typeface="TH SarabunPSK"/>
                  <a:sym typeface="TH SarabunPSK"/>
                </a:rPr>
                <a:t>Facebook</a:t>
              </a:r>
              <a:r>
                <a:rPr lang="th-TH" sz="1350" dirty="0">
                  <a:latin typeface="TH SarabunPSK"/>
                  <a:ea typeface="TH SarabunPSK"/>
                  <a:cs typeface="TH SarabunPSK"/>
                  <a:sym typeface="TH SarabunPSK"/>
                </a:rPr>
                <a:t> </a:t>
              </a:r>
              <a:br>
                <a:rPr lang="th-TH" sz="1350" dirty="0">
                  <a:latin typeface="TH SarabunPSK"/>
                  <a:ea typeface="TH SarabunPSK"/>
                  <a:cs typeface="TH SarabunPSK"/>
                  <a:sym typeface="TH SarabunPSK"/>
                </a:rPr>
              </a:br>
              <a:r>
                <a:rPr lang="th-TH" sz="1350" dirty="0">
                  <a:latin typeface="TH SarabunPSK"/>
                  <a:ea typeface="TH SarabunPSK"/>
                  <a:cs typeface="TH SarabunPSK"/>
                  <a:sym typeface="TH SarabunPSK"/>
                </a:rPr>
                <a:t>เพื่อสอบถามผลการเรียนรู้ในแต่ละวัน และอธิบายเนื้อหานักเรียนที่ไม่เข้าใจเพิ่มเติม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72;g875c76d9b7_11_0">
              <a:extLst>
                <a:ext uri="{FF2B5EF4-FFF2-40B4-BE49-F238E27FC236}">
                  <a16:creationId xmlns:a16="http://schemas.microsoft.com/office/drawing/2014/main" id="{4C62D315-E59B-4D0C-B7A2-5ACFE5F825CF}"/>
                </a:ext>
              </a:extLst>
            </p:cNvPr>
            <p:cNvSpPr/>
            <p:nvPr/>
          </p:nvSpPr>
          <p:spPr>
            <a:xfrm>
              <a:off x="2252546" y="2895166"/>
              <a:ext cx="2036318" cy="393197"/>
            </a:xfrm>
            <a:custGeom>
              <a:avLst/>
              <a:gdLst/>
              <a:ahLst/>
              <a:cxnLst/>
              <a:rect l="l" t="t" r="r" b="b"/>
              <a:pathLst>
                <a:path w="1948630" h="439137" extrusionOk="0">
                  <a:moveTo>
                    <a:pt x="140768" y="0"/>
                  </a:moveTo>
                  <a:lnTo>
                    <a:pt x="1807862" y="0"/>
                  </a:lnTo>
                  <a:cubicBezTo>
                    <a:pt x="1885606" y="0"/>
                    <a:pt x="1948630" y="63024"/>
                    <a:pt x="1948630" y="140768"/>
                  </a:cubicBezTo>
                  <a:lnTo>
                    <a:pt x="1948630" y="439137"/>
                  </a:lnTo>
                  <a:lnTo>
                    <a:pt x="0" y="439137"/>
                  </a:lnTo>
                  <a:lnTo>
                    <a:pt x="0" y="140768"/>
                  </a:lnTo>
                  <a:cubicBezTo>
                    <a:pt x="0" y="63024"/>
                    <a:pt x="63024" y="0"/>
                    <a:pt x="140768" y="0"/>
                  </a:cubicBezTo>
                  <a:close/>
                </a:path>
              </a:pathLst>
            </a:custGeom>
            <a:solidFill>
              <a:srgbClr val="FFA7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th-TH" sz="1633" b="1" dirty="0">
                  <a:solidFill>
                    <a:schemeClr val="dk1"/>
                  </a:solidFill>
                  <a:latin typeface="RSU" panose="02000506040000020003" pitchFamily="2" charset="-34"/>
                  <a:ea typeface="Angsana New"/>
                  <a:cs typeface="RSU" panose="02000506040000020003" pitchFamily="2" charset="-34"/>
                  <a:sym typeface="Angsana New"/>
                </a:rPr>
                <a:t>ปัญหา / อุปสรรค</a:t>
              </a:r>
            </a:p>
          </p:txBody>
        </p:sp>
      </p:grpSp>
      <p:grpSp>
        <p:nvGrpSpPr>
          <p:cNvPr id="41" name="Google Shape;167;g875c76d9b7_11_0">
            <a:extLst>
              <a:ext uri="{FF2B5EF4-FFF2-40B4-BE49-F238E27FC236}">
                <a16:creationId xmlns:a16="http://schemas.microsoft.com/office/drawing/2014/main" id="{E87AEDB0-BEF2-48C0-BD40-2892CC8361EE}"/>
              </a:ext>
            </a:extLst>
          </p:cNvPr>
          <p:cNvGrpSpPr/>
          <p:nvPr/>
        </p:nvGrpSpPr>
        <p:grpSpPr>
          <a:xfrm>
            <a:off x="3575007" y="2257221"/>
            <a:ext cx="2777973" cy="3078865"/>
            <a:chOff x="2252546" y="2895158"/>
            <a:chExt cx="1948630" cy="3299956"/>
          </a:xfrm>
        </p:grpSpPr>
        <p:sp>
          <p:nvSpPr>
            <p:cNvPr id="42" name="Google Shape;168;g875c76d9b7_11_0">
              <a:extLst>
                <a:ext uri="{FF2B5EF4-FFF2-40B4-BE49-F238E27FC236}">
                  <a16:creationId xmlns:a16="http://schemas.microsoft.com/office/drawing/2014/main" id="{8B53DAD8-5AFD-415A-9995-26E6181E4E9C}"/>
                </a:ext>
              </a:extLst>
            </p:cNvPr>
            <p:cNvSpPr/>
            <p:nvPr/>
          </p:nvSpPr>
          <p:spPr>
            <a:xfrm>
              <a:off x="2252546" y="2895158"/>
              <a:ext cx="1948500" cy="3299956"/>
            </a:xfrm>
            <a:prstGeom prst="roundRect">
              <a:avLst>
                <a:gd name="adj" fmla="val 11181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h-TH" sz="2200" dirty="0">
                <a:solidFill>
                  <a:schemeClr val="tx1"/>
                </a:solidFill>
                <a:latin typeface="Calibri"/>
                <a:ea typeface="Calibri"/>
                <a:cs typeface="TH SarabunPSK" panose="020B0500040200020003" pitchFamily="34" charset="-34"/>
                <a:sym typeface="Calibri"/>
              </a:endParaRPr>
            </a:p>
            <a:p>
              <a:pPr lvl="0"/>
              <a:r>
                <a:rPr lang="th-TH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Calibri"/>
                  <a:cs typeface="TH SarabunPSK" panose="020B0500040200020003" pitchFamily="34" charset="-34"/>
                  <a:sym typeface="Calibri"/>
                </a:rPr>
                <a:t>1. แจกใบงานรายสัปดาห์ อธิบาย ชี้แจงรายละเอียดแต่ละใบงาน</a:t>
              </a:r>
            </a:p>
            <a:p>
              <a:pPr lvl="0"/>
              <a:r>
                <a:rPr lang="th-TH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Calibri"/>
                  <a:cs typeface="TH SarabunPSK" panose="020B0500040200020003" pitchFamily="34" charset="-34"/>
                  <a:sym typeface="Calibri"/>
                </a:rPr>
                <a:t>2. ติดตามการเรียนของผู้เรียน ผลปรากฏว่า</a:t>
              </a:r>
            </a:p>
            <a:p>
              <a:pPr lvl="0"/>
              <a:r>
                <a:rPr lang="th-TH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Calibri"/>
                  <a:cs typeface="TH SarabunPSK" panose="020B0500040200020003" pitchFamily="34" charset="-34"/>
                  <a:sym typeface="Calibri"/>
                </a:rPr>
                <a:t>- นักเรียนร้อยละ ....... มีความรับผิดชอบ ทำใบงานตามที่ได้รับมอบหมายสำเร็จ</a:t>
              </a:r>
            </a:p>
            <a:p>
              <a:pPr lvl="0"/>
              <a:r>
                <a:rPr lang="th-TH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Calibri"/>
                  <a:cs typeface="TH SarabunPSK" panose="020B0500040200020003" pitchFamily="34" charset="-34"/>
                  <a:sym typeface="Calibri"/>
                </a:rPr>
                <a:t>- นักเรียนร้อยละ ......... สามารถเรียนรู้และทำความเข้าใจ และทำใบงานส่วนใหญ่ได้อย่างถูกต้อง</a:t>
              </a:r>
              <a:br>
                <a:rPr lang="th-TH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Calibri"/>
                  <a:cs typeface="TH SarabunPSK" panose="020B0500040200020003" pitchFamily="34" charset="-34"/>
                  <a:sym typeface="Calibri"/>
                </a:rPr>
              </a:br>
              <a:r>
                <a:rPr lang="th-TH" sz="1600" dirty="0">
                  <a:solidFill>
                    <a:schemeClr val="tx1"/>
                  </a:solidFill>
                  <a:latin typeface="TH SarabunPSK" panose="020B0500040200020003" pitchFamily="34" charset="-34"/>
                  <a:ea typeface="Calibri"/>
                  <a:cs typeface="TH SarabunPSK" panose="020B0500040200020003" pitchFamily="34" charset="-34"/>
                  <a:sym typeface="Calibri"/>
                </a:rPr>
                <a:t>- นักเรียนร้อยละ ...... ไม่เข้าใจเนื้อหาที่เรียน และทำใบงานไม่ถูกต้อง</a:t>
              </a:r>
            </a:p>
          </p:txBody>
        </p:sp>
        <p:sp>
          <p:nvSpPr>
            <p:cNvPr id="43" name="Google Shape;169;g875c76d9b7_11_0">
              <a:extLst>
                <a:ext uri="{FF2B5EF4-FFF2-40B4-BE49-F238E27FC236}">
                  <a16:creationId xmlns:a16="http://schemas.microsoft.com/office/drawing/2014/main" id="{747186EB-313F-4DB0-9AF1-92C3731DFD61}"/>
                </a:ext>
              </a:extLst>
            </p:cNvPr>
            <p:cNvSpPr/>
            <p:nvPr/>
          </p:nvSpPr>
          <p:spPr>
            <a:xfrm>
              <a:off x="2252546" y="2895158"/>
              <a:ext cx="1948630" cy="439137"/>
            </a:xfrm>
            <a:custGeom>
              <a:avLst/>
              <a:gdLst/>
              <a:ahLst/>
              <a:cxnLst/>
              <a:rect l="l" t="t" r="r" b="b"/>
              <a:pathLst>
                <a:path w="1948630" h="439137" extrusionOk="0">
                  <a:moveTo>
                    <a:pt x="140768" y="0"/>
                  </a:moveTo>
                  <a:lnTo>
                    <a:pt x="1807862" y="0"/>
                  </a:lnTo>
                  <a:cubicBezTo>
                    <a:pt x="1885606" y="0"/>
                    <a:pt x="1948630" y="63024"/>
                    <a:pt x="1948630" y="140768"/>
                  </a:cubicBezTo>
                  <a:lnTo>
                    <a:pt x="1948630" y="439137"/>
                  </a:lnTo>
                  <a:lnTo>
                    <a:pt x="0" y="439137"/>
                  </a:lnTo>
                  <a:lnTo>
                    <a:pt x="0" y="140768"/>
                  </a:lnTo>
                  <a:cubicBezTo>
                    <a:pt x="0" y="63024"/>
                    <a:pt x="63024" y="0"/>
                    <a:pt x="140768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th-TH" sz="1633" b="1" dirty="0">
                  <a:solidFill>
                    <a:schemeClr val="dk1"/>
                  </a:solidFill>
                  <a:latin typeface="RSU" panose="02000506040000020003" pitchFamily="2" charset="-34"/>
                  <a:ea typeface="Angsana New"/>
                  <a:cs typeface="RSU" panose="02000506040000020003" pitchFamily="2" charset="-34"/>
                  <a:sym typeface="Angsana New"/>
                </a:rPr>
                <a:t>ผลการจัดการเรียนรู้</a:t>
              </a:r>
            </a:p>
          </p:txBody>
        </p:sp>
      </p:grp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65F31A58-CB88-4EF5-94EA-D2F2F756179D}"/>
              </a:ext>
            </a:extLst>
          </p:cNvPr>
          <p:cNvSpPr/>
          <p:nvPr/>
        </p:nvSpPr>
        <p:spPr>
          <a:xfrm>
            <a:off x="436805" y="3259162"/>
            <a:ext cx="1399689" cy="9480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รูปภาพ</a:t>
            </a: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D818A580-D090-404E-AA49-5709F73D5A85}"/>
              </a:ext>
            </a:extLst>
          </p:cNvPr>
          <p:cNvSpPr/>
          <p:nvPr/>
        </p:nvSpPr>
        <p:spPr>
          <a:xfrm>
            <a:off x="2005906" y="3255220"/>
            <a:ext cx="1399689" cy="9480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รูปภาพ</a:t>
            </a:r>
          </a:p>
        </p:txBody>
      </p:sp>
      <p:sp>
        <p:nvSpPr>
          <p:cNvPr id="44" name="สี่เหลี่ยมผืนผ้า 43">
            <a:extLst>
              <a:ext uri="{FF2B5EF4-FFF2-40B4-BE49-F238E27FC236}">
                <a16:creationId xmlns:a16="http://schemas.microsoft.com/office/drawing/2014/main" id="{C0D20A5B-ADEA-4874-9A7C-E80EB8707A32}"/>
              </a:ext>
            </a:extLst>
          </p:cNvPr>
          <p:cNvSpPr/>
          <p:nvPr/>
        </p:nvSpPr>
        <p:spPr>
          <a:xfrm>
            <a:off x="436805" y="4346208"/>
            <a:ext cx="1399689" cy="9480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รูปภาพ</a:t>
            </a:r>
          </a:p>
        </p:txBody>
      </p:sp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id="{C312E539-F4F1-4AA3-8FF9-D71BE69FF563}"/>
              </a:ext>
            </a:extLst>
          </p:cNvPr>
          <p:cNvSpPr/>
          <p:nvPr/>
        </p:nvSpPr>
        <p:spPr>
          <a:xfrm>
            <a:off x="2005906" y="4342266"/>
            <a:ext cx="1399689" cy="9480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รูปภาพ</a:t>
            </a:r>
          </a:p>
        </p:txBody>
      </p:sp>
    </p:spTree>
    <p:extLst>
      <p:ext uri="{BB962C8B-B14F-4D97-AF65-F5344CB8AC3E}">
        <p14:creationId xmlns:p14="http://schemas.microsoft.com/office/powerpoint/2010/main" val="144959492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276</Words>
  <Application>Microsoft Office PowerPoint</Application>
  <PresentationFormat>กระดาษ A4 (210x297 มม.)</PresentationFormat>
  <Paragraphs>27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RSU</vt:lpstr>
      <vt:lpstr>Calibri</vt:lpstr>
      <vt:lpstr>TH SarabunPSK</vt:lpstr>
      <vt:lpstr>Arial</vt:lpstr>
      <vt:lpstr>ธีมของ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กฤษฎา คำมา</dc:creator>
  <cp:lastModifiedBy>User</cp:lastModifiedBy>
  <cp:revision>13</cp:revision>
  <cp:lastPrinted>2020-05-26T17:18:14Z</cp:lastPrinted>
  <dcterms:created xsi:type="dcterms:W3CDTF">2020-05-14T11:32:30Z</dcterms:created>
  <dcterms:modified xsi:type="dcterms:W3CDTF">2020-05-27T08:03:35Z</dcterms:modified>
</cp:coreProperties>
</file>